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5488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3092128"/>
            <a:ext cx="5332690" cy="8601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823"/>
              </a:lnSpc>
              <a:buNone/>
            </a:pPr>
            <a:r>
              <a:rPr lang="en-US" sz="52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Teen Suicide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833199" y="4283098"/>
            <a:ext cx="7477601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 a society, we need to understand the warning signs, contributing factors, and prevention strategies for teen suicide. Let's start the conversation.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1690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14630400" cy="81690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19599" y="995017"/>
            <a:ext cx="4443889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6319599" y="2042627"/>
            <a:ext cx="7477601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need to prioritize mental health education and support for teens in our communities. Let's work together to reduce the suicide rate and create a safer future for everyone.</a:t>
            </a:r>
          </a:p>
          <a:p>
            <a:pPr marL="0" indent="0">
              <a:lnSpc>
                <a:spcPts val="3149"/>
              </a:lnSpc>
              <a:buNone/>
            </a:pPr>
            <a:endParaRPr lang="en-US" sz="1750" dirty="0">
              <a:solidFill>
                <a:srgbClr val="DCD7E5"/>
              </a:solidFill>
              <a:latin typeface="Heebo" pitchFamily="34" charset="0"/>
              <a:cs typeface="Heebo" pitchFamily="34" charset="-120"/>
            </a:endParaRPr>
          </a:p>
          <a:p>
            <a:pPr marL="0" indent="0">
              <a:lnSpc>
                <a:spcPts val="3149"/>
              </a:lnSpc>
              <a:buNone/>
            </a:pPr>
            <a:endParaRPr lang="en-US" sz="1750" dirty="0">
              <a:solidFill>
                <a:srgbClr val="DCD7E5"/>
              </a:solidFill>
              <a:latin typeface="Heebo" pitchFamily="34" charset="0"/>
              <a:cs typeface="Heebo" pitchFamily="34" charset="-120"/>
            </a:endParaRPr>
          </a:p>
          <a:p>
            <a:pPr>
              <a:lnSpc>
                <a:spcPts val="3149"/>
              </a:lnSpc>
            </a:pPr>
            <a:r>
              <a:rPr lang="en-US" sz="3200" b="1" i="1" u="sng" dirty="0">
                <a:solidFill>
                  <a:srgbClr val="FFFFFF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you are not alone, we are with you!!!</a:t>
            </a:r>
            <a:endParaRPr lang="en-US" sz="3200" dirty="0"/>
          </a:p>
          <a:p>
            <a:pPr marL="0" indent="0">
              <a:lnSpc>
                <a:spcPts val="3149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19599" y="3508855"/>
            <a:ext cx="7477601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319599" y="6677686"/>
            <a:ext cx="7477601" cy="4962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937"/>
              </a:lnSpc>
              <a:buNone/>
            </a:pPr>
            <a:endParaRPr lang="en-US" sz="2187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0"/>
            <a:ext cx="5486400" cy="8169088"/>
          </a:xfrm>
          <a:prstGeom prst="rect">
            <a:avLst/>
          </a:prstGeom>
        </p:spPr>
      </p:pic>
      <p:pic>
        <p:nvPicPr>
          <p:cNvPr id="11" name="Nee Oopiri Nee Sonthama Song - Snehitudu Movie ! Telugu">
            <a:hlinkClick r:id="" action="ppaction://media"/>
            <a:extLst>
              <a:ext uri="{FF2B5EF4-FFF2-40B4-BE49-F238E27FC236}">
                <a16:creationId xmlns:a16="http://schemas.microsoft.com/office/drawing/2014/main" id="{8EEC51DB-440E-B28F-6A9F-BB4805D603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71035" y="569961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2736503"/>
            <a:ext cx="8420100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Warning Signs of Teen Suicide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3990822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022152" y="4023914"/>
            <a:ext cx="121920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1555313" y="4059725"/>
            <a:ext cx="256794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Behavior Changes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555313" y="4616504"/>
            <a:ext cx="5648801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Withdrawal, trouble sleeping, loss of interest in hobbies, giving away prized possessions.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990822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7580948" y="4023914"/>
            <a:ext cx="190500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4059725"/>
            <a:ext cx="277368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Emotional Changes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4616504"/>
            <a:ext cx="5648801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Depression, anxiety, mood swings, sudden calmness after a period of despair.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33199" y="5837494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987862" y="5870587"/>
            <a:ext cx="190500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555313" y="5906397"/>
            <a:ext cx="305562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Talking About Suicide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555313" y="6463176"/>
            <a:ext cx="5648801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Directly or indirectly discussing suicide, expressing a sense of hopelessness or helplessness.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5837494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7565708" y="5870587"/>
            <a:ext cx="220980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906397"/>
            <a:ext cx="247650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Physical Changes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6463176"/>
            <a:ext cx="5648801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Increased substance abuse, lack of energy, changes in appetite, self-harm behaviors.</a:t>
            </a:r>
            <a:endParaRPr lang="en-US" sz="1750" dirty="0"/>
          </a:p>
        </p:txBody>
      </p:sp>
      <p:pic>
        <p:nvPicPr>
          <p:cNvPr id="2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1824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2199106"/>
            <a:ext cx="10142220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Factors Contributing to Teen Suicide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3533438"/>
            <a:ext cx="2666286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12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Social Media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833199" y="4183939"/>
            <a:ext cx="3959543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constant pressure to fit in and conform to unrealistic standards can be overwhelming.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342334" y="3533438"/>
            <a:ext cx="2666286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12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Bullying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342334" y="4183939"/>
            <a:ext cx="3959543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Being bullied or being a bully can lead to intense feelings of shame, guilt, and worthlessness.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851469" y="3533438"/>
            <a:ext cx="2666286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12"/>
              </a:lnSpc>
              <a:buNone/>
            </a:pPr>
            <a:r>
              <a:rPr lang="en-US" sz="262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Family Issues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851469" y="4183939"/>
            <a:ext cx="3959543" cy="15874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Family conflict, abuse, and neglect can leave teens feeling isolated and disconnected from those closest to them.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533359"/>
            <a:ext cx="10530840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Prevention Strategies for Teen Suicide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3054" y="2735321"/>
            <a:ext cx="44410" cy="3900409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565172" y="3168063"/>
            <a:ext cx="777597" cy="44084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7065228" y="2942030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254180" y="2975122"/>
            <a:ext cx="121920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258" y="2955858"/>
            <a:ext cx="268986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Teach Coping Skills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537258" y="3512637"/>
            <a:ext cx="5259943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 healthy alternatives to deal with stress and anxiety such as exercise or journaling.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631" y="4270748"/>
            <a:ext cx="777597" cy="44084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Shape 9"/>
          <p:cNvSpPr/>
          <p:nvPr/>
        </p:nvSpPr>
        <p:spPr>
          <a:xfrm>
            <a:off x="7065228" y="4044715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7219890" y="4077807"/>
            <a:ext cx="190500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2900363" y="4058543"/>
            <a:ext cx="319278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 Support Systems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833199" y="4615322"/>
            <a:ext cx="5259943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Connect teens with trusted adults, mental health professionals, and peers.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172" y="5276756"/>
            <a:ext cx="777597" cy="44084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4"/>
          <p:cNvSpPr/>
          <p:nvPr/>
        </p:nvSpPr>
        <p:spPr>
          <a:xfrm>
            <a:off x="7065228" y="5050723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7219890" y="5083816"/>
            <a:ext cx="190500" cy="429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12"/>
              </a:lnSpc>
              <a:buNone/>
            </a:pPr>
            <a:r>
              <a:rPr lang="en-US" sz="262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258" y="5064551"/>
            <a:ext cx="441198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 Access to Lethal Means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537258" y="5621330"/>
            <a:ext cx="5259943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Secure firearms and prescription drugs, and limit access to other lethal means.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214608"/>
            <a:ext cx="9974580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to Talk to a Teen About Suicide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2416570"/>
            <a:ext cx="4099084" cy="25147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199" y="5206966"/>
            <a:ext cx="2221944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 Honest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833199" y="5763746"/>
            <a:ext cx="4099084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Don't avoid the topic, ask how they're feeling, and listen without judgment.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5539" y="2416570"/>
            <a:ext cx="4099203" cy="25147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65539" y="5206966"/>
            <a:ext cx="318516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Seek Professional Help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265539" y="5763746"/>
            <a:ext cx="4099203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Encourage them to talk to a mental health professional or call a crisis hotline.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7998" y="2416570"/>
            <a:ext cx="4099203" cy="25147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697998" y="5206966"/>
            <a:ext cx="2221944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Offer Support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697998" y="5763746"/>
            <a:ext cx="4099203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Assure them that they are not alone, and that you are there for them whenever they need to talk.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566569"/>
            <a:ext cx="8267700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Fears Leading to Teen Suicide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2768531"/>
            <a:ext cx="6370915" cy="1806725"/>
          </a:xfrm>
          <a:prstGeom prst="roundRect">
            <a:avLst>
              <a:gd name="adj" fmla="val 3037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1062990" y="2996632"/>
            <a:ext cx="2221944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Fear of Failure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062990" y="3553412"/>
            <a:ext cx="5911334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Feeling like they are not good enough, fear of disappointing others or not meeting expectations.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768531"/>
            <a:ext cx="6370915" cy="1806725"/>
          </a:xfrm>
          <a:prstGeom prst="roundRect">
            <a:avLst>
              <a:gd name="adj" fmla="val 3037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7656076" y="2996632"/>
            <a:ext cx="235458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Fear of Rejection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553412"/>
            <a:ext cx="5911334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Feeling isolated and alone, fear of being bullied or criticized.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33199" y="4795794"/>
            <a:ext cx="6370915" cy="1806725"/>
          </a:xfrm>
          <a:prstGeom prst="roundRect">
            <a:avLst>
              <a:gd name="adj" fmla="val 3037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1062990" y="5023895"/>
            <a:ext cx="250698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Fear of the Future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1062990" y="5580674"/>
            <a:ext cx="5911334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Feeling hopeless or uncertain about their future, fear of losing control or making irreversible mistakes.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794"/>
            <a:ext cx="6370915" cy="1806725"/>
          </a:xfrm>
          <a:prstGeom prst="roundRect">
            <a:avLst>
              <a:gd name="adj" fmla="val 3037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7656076" y="5023895"/>
            <a:ext cx="2221944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3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Fear of Change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580674"/>
            <a:ext cx="5911334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Feeling overwhelmed by new situations, fear of not being able to cope with change.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632163"/>
            <a:ext cx="12964001" cy="14336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Resources for Suicide Prevention and Intervention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833199" y="3550930"/>
            <a:ext cx="12964001" cy="2985877"/>
          </a:xfrm>
          <a:prstGeom prst="roundRect">
            <a:avLst>
              <a:gd name="adj" fmla="val 183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840819" y="3558494"/>
            <a:ext cx="12948761" cy="742687"/>
          </a:xfrm>
          <a:prstGeom prst="rect">
            <a:avLst/>
          </a:prstGeom>
          <a:solidFill>
            <a:srgbClr val="FFFFFF">
              <a:alpha val="6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062990" y="3731401"/>
            <a:ext cx="6026229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National Suicide Prevention Lifeline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731401"/>
            <a:ext cx="6026229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1-800-273-TALK (8255)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40819" y="4301181"/>
            <a:ext cx="12948761" cy="742687"/>
          </a:xfrm>
          <a:prstGeom prst="rect">
            <a:avLst/>
          </a:prstGeom>
          <a:solidFill>
            <a:srgbClr val="000000">
              <a:alpha val="6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1062990" y="4474089"/>
            <a:ext cx="6026229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Crisis Text Line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474089"/>
            <a:ext cx="6026229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Text "HELLO" to 741741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40819" y="5043868"/>
            <a:ext cx="12948761" cy="742687"/>
          </a:xfrm>
          <a:prstGeom prst="rect">
            <a:avLst/>
          </a:prstGeom>
          <a:solidFill>
            <a:srgbClr val="FFFFFF">
              <a:alpha val="6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1062990" y="5216776"/>
            <a:ext cx="6026229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Trevor Project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5216776"/>
            <a:ext cx="6026229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1-866-488-7386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840819" y="5786556"/>
            <a:ext cx="12948761" cy="742687"/>
          </a:xfrm>
          <a:prstGeom prst="rect">
            <a:avLst/>
          </a:prstGeom>
          <a:solidFill>
            <a:srgbClr val="000000">
              <a:alpha val="6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1062990" y="5959463"/>
            <a:ext cx="6026229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NAMI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541181" y="5959463"/>
            <a:ext cx="6026229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1-800-950-NAMI (6264)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1690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4862" y="585853"/>
            <a:ext cx="9363075" cy="13849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93"/>
              </a:lnSpc>
              <a:buNone/>
            </a:pPr>
            <a:r>
              <a:rPr lang="en-US" sz="42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Mental Health Support for Teens and Families</a:t>
            </a:r>
            <a:endParaRPr lang="en-US" sz="4225" dirty="0"/>
          </a:p>
        </p:txBody>
      </p:sp>
      <p:sp>
        <p:nvSpPr>
          <p:cNvPr id="6" name="Shape 2"/>
          <p:cNvSpPr/>
          <p:nvPr/>
        </p:nvSpPr>
        <p:spPr>
          <a:xfrm>
            <a:off x="804862" y="4937618"/>
            <a:ext cx="9363075" cy="42547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3"/>
          <p:cNvSpPr/>
          <p:nvPr/>
        </p:nvSpPr>
        <p:spPr>
          <a:xfrm>
            <a:off x="3070503" y="4937559"/>
            <a:ext cx="42863" cy="745642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4"/>
          <p:cNvSpPr/>
          <p:nvPr/>
        </p:nvSpPr>
        <p:spPr>
          <a:xfrm>
            <a:off x="2850475" y="4697994"/>
            <a:ext cx="482917" cy="479367"/>
          </a:xfrm>
          <a:prstGeom prst="roundRect">
            <a:avLst>
              <a:gd name="adj" fmla="val 1144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5"/>
          <p:cNvSpPr/>
          <p:nvPr/>
        </p:nvSpPr>
        <p:spPr>
          <a:xfrm>
            <a:off x="3034784" y="4729904"/>
            <a:ext cx="114300" cy="41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96"/>
              </a:lnSpc>
              <a:buNone/>
            </a:pPr>
            <a:r>
              <a:rPr lang="en-US" sz="253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535" dirty="0"/>
          </a:p>
        </p:txBody>
      </p:sp>
      <p:sp>
        <p:nvSpPr>
          <p:cNvPr id="10" name="Text 6"/>
          <p:cNvSpPr/>
          <p:nvPr/>
        </p:nvSpPr>
        <p:spPr>
          <a:xfrm>
            <a:off x="1640324" y="5896351"/>
            <a:ext cx="2903220" cy="3462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6"/>
              </a:lnSpc>
              <a:buNone/>
            </a:pPr>
            <a:r>
              <a:rPr lang="en-US" sz="211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Individual Counseling</a:t>
            </a:r>
            <a:endParaRPr lang="en-US" sz="2113" dirty="0"/>
          </a:p>
        </p:txBody>
      </p:sp>
      <p:sp>
        <p:nvSpPr>
          <p:cNvPr id="11" name="Text 7"/>
          <p:cNvSpPr/>
          <p:nvPr/>
        </p:nvSpPr>
        <p:spPr>
          <a:xfrm>
            <a:off x="1019413" y="6434339"/>
            <a:ext cx="4145161" cy="11505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042"/>
              </a:lnSpc>
              <a:buNone/>
            </a:pPr>
            <a:r>
              <a:rPr lang="en-US" sz="169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One-on-one therapy for adolescents to work through emotional and behavioral challenges.</a:t>
            </a:r>
            <a:endParaRPr lang="en-US" sz="1690" dirty="0"/>
          </a:p>
        </p:txBody>
      </p:sp>
      <p:sp>
        <p:nvSpPr>
          <p:cNvPr id="12" name="Shape 8"/>
          <p:cNvSpPr/>
          <p:nvPr/>
        </p:nvSpPr>
        <p:spPr>
          <a:xfrm>
            <a:off x="5464850" y="4192035"/>
            <a:ext cx="42863" cy="745642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9"/>
          <p:cNvSpPr/>
          <p:nvPr/>
        </p:nvSpPr>
        <p:spPr>
          <a:xfrm>
            <a:off x="5244822" y="4697994"/>
            <a:ext cx="482917" cy="479367"/>
          </a:xfrm>
          <a:prstGeom prst="roundRect">
            <a:avLst>
              <a:gd name="adj" fmla="val 1144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0"/>
          <p:cNvSpPr/>
          <p:nvPr/>
        </p:nvSpPr>
        <p:spPr>
          <a:xfrm>
            <a:off x="5394841" y="4729904"/>
            <a:ext cx="182880" cy="41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96"/>
              </a:lnSpc>
              <a:buNone/>
            </a:pPr>
            <a:r>
              <a:rPr lang="en-US" sz="253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535" dirty="0"/>
          </a:p>
        </p:txBody>
      </p:sp>
      <p:sp>
        <p:nvSpPr>
          <p:cNvPr id="15" name="Text 11"/>
          <p:cNvSpPr/>
          <p:nvPr/>
        </p:nvSpPr>
        <p:spPr>
          <a:xfrm>
            <a:off x="4413052" y="2290347"/>
            <a:ext cx="2146459" cy="3462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6"/>
              </a:lnSpc>
              <a:buNone/>
            </a:pPr>
            <a:r>
              <a:rPr lang="en-US" sz="211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Family Therapy</a:t>
            </a:r>
            <a:endParaRPr lang="en-US" sz="2113" dirty="0"/>
          </a:p>
        </p:txBody>
      </p:sp>
      <p:sp>
        <p:nvSpPr>
          <p:cNvPr id="16" name="Text 12"/>
          <p:cNvSpPr/>
          <p:nvPr/>
        </p:nvSpPr>
        <p:spPr>
          <a:xfrm>
            <a:off x="3413760" y="2828334"/>
            <a:ext cx="4145161" cy="11505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042"/>
              </a:lnSpc>
              <a:buNone/>
            </a:pPr>
            <a:r>
              <a:rPr lang="en-US" sz="169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Counseling for families experiencing conflict or difficulties communicating with each other.</a:t>
            </a:r>
            <a:endParaRPr lang="en-US" sz="1690" dirty="0"/>
          </a:p>
        </p:txBody>
      </p:sp>
      <p:sp>
        <p:nvSpPr>
          <p:cNvPr id="17" name="Shape 13"/>
          <p:cNvSpPr/>
          <p:nvPr/>
        </p:nvSpPr>
        <p:spPr>
          <a:xfrm>
            <a:off x="7859316" y="4937559"/>
            <a:ext cx="42863" cy="745642"/>
          </a:xfrm>
          <a:prstGeom prst="rect">
            <a:avLst/>
          </a:prstGeom>
          <a:solidFill>
            <a:srgbClr val="48178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Shape 14"/>
          <p:cNvSpPr/>
          <p:nvPr/>
        </p:nvSpPr>
        <p:spPr>
          <a:xfrm>
            <a:off x="7639288" y="4697994"/>
            <a:ext cx="482917" cy="479367"/>
          </a:xfrm>
          <a:prstGeom prst="roundRect">
            <a:avLst>
              <a:gd name="adj" fmla="val 11445"/>
            </a:avLst>
          </a:prstGeom>
          <a:solidFill>
            <a:srgbClr val="3C136D"/>
          </a:solidFill>
          <a:ln w="7620">
            <a:solidFill>
              <a:srgbClr val="48178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5"/>
          <p:cNvSpPr/>
          <p:nvPr/>
        </p:nvSpPr>
        <p:spPr>
          <a:xfrm>
            <a:off x="7789307" y="4729904"/>
            <a:ext cx="182880" cy="41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96"/>
              </a:lnSpc>
              <a:buNone/>
            </a:pPr>
            <a:r>
              <a:rPr lang="en-US" sz="253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535" dirty="0"/>
          </a:p>
        </p:txBody>
      </p:sp>
      <p:sp>
        <p:nvSpPr>
          <p:cNvPr id="20" name="Text 16"/>
          <p:cNvSpPr/>
          <p:nvPr/>
        </p:nvSpPr>
        <p:spPr>
          <a:xfrm>
            <a:off x="6807518" y="5896351"/>
            <a:ext cx="2146459" cy="3462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6"/>
              </a:lnSpc>
              <a:buNone/>
            </a:pPr>
            <a:r>
              <a:rPr lang="en-US" sz="211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Group Therapy</a:t>
            </a:r>
            <a:endParaRPr lang="en-US" sz="2113" dirty="0"/>
          </a:p>
        </p:txBody>
      </p:sp>
      <p:sp>
        <p:nvSpPr>
          <p:cNvPr id="21" name="Text 17"/>
          <p:cNvSpPr/>
          <p:nvPr/>
        </p:nvSpPr>
        <p:spPr>
          <a:xfrm>
            <a:off x="5808226" y="6434339"/>
            <a:ext cx="4145161" cy="11505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3042"/>
              </a:lnSpc>
              <a:buNone/>
            </a:pPr>
            <a:r>
              <a:rPr lang="en-US" sz="169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safe environment for teens to connect and work through common challenges together.</a:t>
            </a:r>
            <a:endParaRPr lang="en-US" sz="169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 w="7620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1214608"/>
            <a:ext cx="7444026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86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</a:rPr>
              <a:t>Let us control with…..!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2416570"/>
            <a:ext cx="4099084" cy="25147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199" y="5206966"/>
            <a:ext cx="319278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Government Initiatives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833199" y="5763746"/>
            <a:ext cx="4099084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Increase funding for mental health services, implement suicide prevention programs in schools and communities.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5539" y="2416570"/>
            <a:ext cx="4099203" cy="25147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65539" y="5206966"/>
            <a:ext cx="289560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Support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265539" y="5763746"/>
            <a:ext cx="4099203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Organize volunteer groups, community outreach programs, and peer support networks.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7998" y="2416570"/>
            <a:ext cx="4099203" cy="25147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697998" y="5206966"/>
            <a:ext cx="3307080" cy="3583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43"/>
              </a:lnSpc>
              <a:buNone/>
            </a:pPr>
            <a:r>
              <a:rPr lang="en-US" sz="218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Families and Education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697998" y="5763746"/>
            <a:ext cx="4099203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49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Encourage open communication and mental health education in families and schools.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569</Words>
  <Application>Microsoft Office PowerPoint</Application>
  <PresentationFormat>Custom</PresentationFormat>
  <Paragraphs>89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bogyam indu</cp:lastModifiedBy>
  <cp:revision>3</cp:revision>
  <dcterms:created xsi:type="dcterms:W3CDTF">2023-07-24T17:09:33Z</dcterms:created>
  <dcterms:modified xsi:type="dcterms:W3CDTF">2023-07-25T09:20:42Z</dcterms:modified>
</cp:coreProperties>
</file>